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5" r:id="rId1"/>
  </p:sldMasterIdLst>
  <p:notesMasterIdLst>
    <p:notesMasterId r:id="rId17"/>
  </p:notesMasterIdLst>
  <p:sldIdLst>
    <p:sldId id="256" r:id="rId2"/>
    <p:sldId id="257" r:id="rId3"/>
    <p:sldId id="263" r:id="rId4"/>
    <p:sldId id="264" r:id="rId5"/>
    <p:sldId id="265" r:id="rId6"/>
    <p:sldId id="275" r:id="rId7"/>
    <p:sldId id="276" r:id="rId8"/>
    <p:sldId id="280" r:id="rId9"/>
    <p:sldId id="278" r:id="rId10"/>
    <p:sldId id="277" r:id="rId11"/>
    <p:sldId id="281" r:id="rId12"/>
    <p:sldId id="268" r:id="rId13"/>
    <p:sldId id="269" r:id="rId14"/>
    <p:sldId id="270" r:id="rId15"/>
    <p:sldId id="271" r:id="rId16"/>
  </p:sldIdLst>
  <p:sldSz cx="9144000" cy="6858000" type="screen4x3"/>
  <p:notesSz cx="6858000" cy="9144000"/>
  <p:custDataLst>
    <p:tags r:id="rId18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88" d="100"/>
          <a:sy n="88" d="100"/>
        </p:scale>
        <p:origin x="-106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34624DE-0A30-1A47-AF57-5925EF87CAB2}" type="datetimeFigureOut">
              <a:rPr lang="en-US" smtClean="0"/>
              <a:pPr/>
              <a:t>2/11/2011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A587408-946D-FB4A-986F-A5474A886255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The Voyage of Life: Childhood </a:t>
            </a:r>
            <a:r>
              <a:rPr lang="en-US" dirty="0" smtClean="0">
                <a:sym typeface="Wingdings"/>
              </a:rPr>
              <a:t> Thomas Cole</a:t>
            </a:r>
          </a:p>
          <a:p>
            <a:r>
              <a:rPr lang="en-US" dirty="0" smtClean="0">
                <a:sym typeface="Wingdings"/>
              </a:rPr>
              <a:t>Painted in the early 1840s</a:t>
            </a:r>
            <a:r>
              <a:rPr lang="en-US" baseline="0" dirty="0" smtClean="0">
                <a:sym typeface="Wingdings"/>
              </a:rPr>
              <a:t>. It’s an attempt to depict the life of a man, trying to survive in the immense nature. It shows from the life of a child to an old man.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587408-946D-FB4A-986F-A5474A886255}" type="slidenum">
              <a:rPr lang="en-US" smtClean="0"/>
              <a:pPr/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The Voyage of</a:t>
            </a:r>
            <a:r>
              <a:rPr lang="en-US" baseline="0" dirty="0" smtClean="0"/>
              <a:t> Life: youth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587408-946D-FB4A-986F-A5474A886255}" type="slidenum">
              <a:rPr lang="en-US" smtClean="0"/>
              <a:pPr/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Voyage of Life: Manhood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587408-946D-FB4A-986F-A5474A886255}" type="slidenum">
              <a:rPr lang="en-US" smtClean="0"/>
              <a:pPr/>
              <a:t>14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The Voyage of Life: Old</a:t>
            </a:r>
            <a:r>
              <a:rPr lang="en-US" baseline="0" dirty="0" smtClean="0"/>
              <a:t> Age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587408-946D-FB4A-986F-A5474A886255}" type="slidenum">
              <a:rPr lang="en-US" smtClean="0"/>
              <a:pPr/>
              <a:t>15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AU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8E7E91-CBBA-8342-971A-C713D2A75FEB}" type="datetimeFigureOut">
              <a:rPr lang="en-US" smtClean="0"/>
              <a:pPr/>
              <a:t>2/11/2011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04564E-ADA6-D247-B8FF-4FCE0E2F92D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8E7E91-CBBA-8342-971A-C713D2A75FEB}" type="datetimeFigureOut">
              <a:rPr lang="en-US" smtClean="0"/>
              <a:pPr/>
              <a:t>2/11/2011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04564E-ADA6-D247-B8FF-4FCE0E2F92D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8E7E91-CBBA-8342-971A-C713D2A75FEB}" type="datetimeFigureOut">
              <a:rPr lang="en-US" smtClean="0"/>
              <a:pPr/>
              <a:t>2/11/2011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04564E-ADA6-D247-B8FF-4FCE0E2F92D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8E7E91-CBBA-8342-971A-C713D2A75FEB}" type="datetimeFigureOut">
              <a:rPr lang="en-US" smtClean="0"/>
              <a:pPr/>
              <a:t>2/11/2011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04564E-ADA6-D247-B8FF-4FCE0E2F92D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8E7E91-CBBA-8342-971A-C713D2A75FEB}" type="datetimeFigureOut">
              <a:rPr lang="en-US" smtClean="0"/>
              <a:pPr/>
              <a:t>2/11/2011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04564E-ADA6-D247-B8FF-4FCE0E2F92D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8E7E91-CBBA-8342-971A-C713D2A75FEB}" type="datetimeFigureOut">
              <a:rPr lang="en-US" smtClean="0"/>
              <a:pPr/>
              <a:t>2/11/2011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04564E-ADA6-D247-B8FF-4FCE0E2F92D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8E7E91-CBBA-8342-971A-C713D2A75FEB}" type="datetimeFigureOut">
              <a:rPr lang="en-US" smtClean="0"/>
              <a:pPr/>
              <a:t>2/11/2011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04564E-ADA6-D247-B8FF-4FCE0E2F92D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8E7E91-CBBA-8342-971A-C713D2A75FEB}" type="datetimeFigureOut">
              <a:rPr lang="en-US" smtClean="0"/>
              <a:pPr/>
              <a:t>2/11/2011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04564E-ADA6-D247-B8FF-4FCE0E2F92D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8E7E91-CBBA-8342-971A-C713D2A75FEB}" type="datetimeFigureOut">
              <a:rPr lang="en-US" smtClean="0"/>
              <a:pPr/>
              <a:t>2/11/2011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04564E-ADA6-D247-B8FF-4FCE0E2F92D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8E7E91-CBBA-8342-971A-C713D2A75FEB}" type="datetimeFigureOut">
              <a:rPr lang="en-US" smtClean="0"/>
              <a:pPr/>
              <a:t>2/11/2011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04564E-ADA6-D247-B8FF-4FCE0E2F92D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8E7E91-CBBA-8342-971A-C713D2A75FEB}" type="datetimeFigureOut">
              <a:rPr lang="en-US" smtClean="0"/>
              <a:pPr/>
              <a:t>2/11/2011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04564E-ADA6-D247-B8FF-4FCE0E2F92D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68E7E91-CBBA-8342-971A-C713D2A75FEB}" type="datetimeFigureOut">
              <a:rPr lang="en-US" smtClean="0"/>
              <a:pPr/>
              <a:t>2/11/2011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04564E-ADA6-D247-B8FF-4FCE0E2F92DF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7" r:id="rId2"/>
    <p:sldLayoutId id="2147483678" r:id="rId3"/>
    <p:sldLayoutId id="2147483679" r:id="rId4"/>
    <p:sldLayoutId id="2147483680" r:id="rId5"/>
    <p:sldLayoutId id="2147483681" r:id="rId6"/>
    <p:sldLayoutId id="2147483682" r:id="rId7"/>
    <p:sldLayoutId id="2147483683" r:id="rId8"/>
    <p:sldLayoutId id="2147483684" r:id="rId9"/>
    <p:sldLayoutId id="2147483685" r:id="rId10"/>
    <p:sldLayoutId id="2147483686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>
                <a:latin typeface="Times"/>
                <a:cs typeface="Times"/>
              </a:rPr>
              <a:t>Romanticism</a:t>
            </a:r>
            <a:endParaRPr lang="en-US" dirty="0">
              <a:latin typeface="Times"/>
              <a:cs typeface="Times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>
                <a:latin typeface="Times"/>
                <a:cs typeface="Times"/>
              </a:rPr>
              <a:t>By Gloria Cho :)</a:t>
            </a:r>
            <a:endParaRPr lang="en-US" dirty="0">
              <a:latin typeface="Times"/>
              <a:cs typeface="Time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cap="all" dirty="0" smtClean="0">
                <a:solidFill>
                  <a:srgbClr val="8064A2"/>
                </a:solidFill>
              </a:rPr>
              <a:t>Emotion</a:t>
            </a:r>
            <a:endParaRPr lang="en-US" b="1" cap="all" dirty="0">
              <a:solidFill>
                <a:srgbClr val="8064A2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2368" y="1417638"/>
            <a:ext cx="5278070" cy="1479217"/>
          </a:xfrm>
        </p:spPr>
        <p:txBody>
          <a:bodyPr>
            <a:normAutofit/>
          </a:bodyPr>
          <a:lstStyle/>
          <a:p>
            <a:pPr algn="just"/>
            <a:r>
              <a:rPr lang="en-US" dirty="0" smtClean="0">
                <a:latin typeface="Times"/>
                <a:cs typeface="Times"/>
              </a:rPr>
              <a:t>Emotion: noun </a:t>
            </a:r>
            <a:r>
              <a:rPr lang="en-US" dirty="0" smtClean="0">
                <a:solidFill>
                  <a:schemeClr val="accent1">
                    <a:lumMod val="75000"/>
                  </a:schemeClr>
                </a:solidFill>
                <a:latin typeface="Times"/>
                <a:cs typeface="Times"/>
              </a:rPr>
              <a:t>1. </a:t>
            </a:r>
            <a:r>
              <a:rPr lang="en-US" dirty="0" smtClean="0">
                <a:latin typeface="Times"/>
                <a:cs typeface="Times"/>
              </a:rPr>
              <a:t>a strong feeling, such as joy or anger. </a:t>
            </a:r>
            <a:endParaRPr lang="en-US" dirty="0">
              <a:latin typeface="Times"/>
              <a:cs typeface="Times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91854" y="1677357"/>
            <a:ext cx="3068477" cy="490442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5803" y="3079418"/>
            <a:ext cx="5274635" cy="350235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66800"/>
            <a:ext cx="8229600" cy="5440363"/>
          </a:xfrm>
        </p:spPr>
        <p:txBody>
          <a:bodyPr anchor="ctr">
            <a:normAutofit/>
          </a:bodyPr>
          <a:lstStyle/>
          <a:p>
            <a:pPr algn="ctr">
              <a:buNone/>
            </a:pPr>
            <a:r>
              <a:rPr lang="en-US" sz="4400" b="1" cap="small" dirty="0" smtClean="0">
                <a:solidFill>
                  <a:schemeClr val="accent2"/>
                </a:solidFill>
                <a:latin typeface="Times"/>
                <a:cs typeface="Times"/>
              </a:rPr>
              <a:t>Emotions </a:t>
            </a:r>
            <a:r>
              <a:rPr lang="en-US" sz="4400" b="1" cap="small" dirty="0" smtClean="0">
                <a:solidFill>
                  <a:schemeClr val="accent2"/>
                </a:solidFill>
                <a:latin typeface="Times"/>
                <a:cs typeface="Times"/>
                <a:sym typeface="Wingdings"/>
              </a:rPr>
              <a:t> Imagination</a:t>
            </a:r>
          </a:p>
          <a:p>
            <a:pPr algn="ctr">
              <a:buNone/>
            </a:pPr>
            <a:r>
              <a:rPr lang="en-US" dirty="0" smtClean="0">
                <a:latin typeface="Times"/>
                <a:cs typeface="Times"/>
                <a:sym typeface="Wingdings"/>
              </a:rPr>
              <a:t>-The </a:t>
            </a:r>
            <a:r>
              <a:rPr lang="en-US" dirty="0" smtClean="0">
                <a:latin typeface="Times"/>
                <a:cs typeface="Times"/>
                <a:sym typeface="Wingdings"/>
              </a:rPr>
              <a:t>Lime Tree Bower My Prison</a:t>
            </a:r>
          </a:p>
          <a:p>
            <a:pPr>
              <a:buNone/>
            </a:pPr>
            <a:endParaRPr lang="en-US" sz="4400" b="1" dirty="0" smtClean="0">
              <a:solidFill>
                <a:schemeClr val="accent2"/>
              </a:solidFill>
              <a:latin typeface="Times"/>
              <a:cs typeface="Times"/>
              <a:sym typeface="Wingdings"/>
            </a:endParaRPr>
          </a:p>
          <a:p>
            <a:pPr algn="ctr">
              <a:buNone/>
            </a:pPr>
            <a:r>
              <a:rPr lang="en-US" sz="4400" b="1" cap="small" dirty="0" smtClean="0">
                <a:solidFill>
                  <a:srgbClr val="C0504D"/>
                </a:solidFill>
                <a:latin typeface="Times"/>
                <a:cs typeface="Times"/>
                <a:sym typeface="Wingdings"/>
              </a:rPr>
              <a:t>Nature  Emotions  Imagination</a:t>
            </a:r>
          </a:p>
          <a:p>
            <a:pPr algn="ctr">
              <a:buNone/>
            </a:pPr>
            <a:r>
              <a:rPr lang="en-US" dirty="0" smtClean="0">
                <a:latin typeface="Times"/>
                <a:cs typeface="Times"/>
                <a:sym typeface="Wingdings"/>
              </a:rPr>
              <a:t>-Stanzas </a:t>
            </a:r>
            <a:r>
              <a:rPr lang="en-US" dirty="0" smtClean="0">
                <a:latin typeface="Times"/>
                <a:cs typeface="Times"/>
                <a:sym typeface="Wingdings"/>
              </a:rPr>
              <a:t>Written In Dejection, Near Naples</a:t>
            </a:r>
          </a:p>
          <a:p>
            <a:pPr algn="ctr">
              <a:buNone/>
            </a:pPr>
            <a:endParaRPr lang="en-US" sz="4400" b="1" cap="small" dirty="0">
              <a:solidFill>
                <a:schemeClr val="accent2"/>
              </a:solidFill>
              <a:latin typeface="Times"/>
              <a:cs typeface="Times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317171" y="348343"/>
            <a:ext cx="6847115" cy="369332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latin typeface="Times" pitchFamily="18" charset="0"/>
              </a:rPr>
              <a:t>Imagination is possible through emotions</a:t>
            </a:r>
            <a:endParaRPr lang="en-US" dirty="0">
              <a:latin typeface="Times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511092" y="-63500"/>
            <a:ext cx="10160000" cy="6921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676035" y="0"/>
            <a:ext cx="10160000" cy="6908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626553" y="0"/>
            <a:ext cx="10160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775001" y="0"/>
            <a:ext cx="10160000" cy="6921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cap="all" dirty="0" smtClean="0">
                <a:solidFill>
                  <a:srgbClr val="8064A2"/>
                </a:solidFill>
                <a:latin typeface="Times"/>
                <a:cs typeface="Times"/>
              </a:rPr>
              <a:t>Selected Texts</a:t>
            </a:r>
            <a:endParaRPr lang="en-US" b="1" cap="all" dirty="0">
              <a:solidFill>
                <a:srgbClr val="8064A2"/>
              </a:solidFill>
              <a:latin typeface="Times"/>
              <a:cs typeface="Times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en-US" i="1" u="sng" dirty="0" smtClean="0">
                <a:latin typeface="Times"/>
                <a:cs typeface="Times"/>
              </a:rPr>
              <a:t>The Lime Tree Bower My Prison</a:t>
            </a:r>
            <a:r>
              <a:rPr lang="en-US" i="1" dirty="0" smtClean="0">
                <a:latin typeface="Times"/>
                <a:cs typeface="Times"/>
              </a:rPr>
              <a:t> </a:t>
            </a:r>
            <a:r>
              <a:rPr lang="en-US" dirty="0" smtClean="0">
                <a:latin typeface="Times"/>
                <a:cs typeface="Times"/>
              </a:rPr>
              <a:t>by Samuel Taylor Coleridge.</a:t>
            </a:r>
          </a:p>
          <a:p>
            <a:pPr algn="just"/>
            <a:r>
              <a:rPr lang="en-US" i="1" u="sng" dirty="0" smtClean="0">
                <a:latin typeface="Times"/>
                <a:cs typeface="Times"/>
              </a:rPr>
              <a:t>Frost At Midnigh</a:t>
            </a:r>
            <a:r>
              <a:rPr lang="en-US" i="1" dirty="0" smtClean="0">
                <a:latin typeface="Times"/>
                <a:cs typeface="Times"/>
              </a:rPr>
              <a:t>t </a:t>
            </a:r>
            <a:r>
              <a:rPr lang="en-US" dirty="0" smtClean="0">
                <a:latin typeface="Times"/>
                <a:cs typeface="Times"/>
              </a:rPr>
              <a:t>by Samuel Taylor Coleridge.</a:t>
            </a:r>
          </a:p>
          <a:p>
            <a:pPr algn="just"/>
            <a:r>
              <a:rPr lang="en-US" i="1" u="sng" dirty="0" smtClean="0">
                <a:latin typeface="Times"/>
                <a:cs typeface="Times"/>
              </a:rPr>
              <a:t>Lines Written In Early Spring</a:t>
            </a:r>
            <a:r>
              <a:rPr lang="en-US" i="1" dirty="0" smtClean="0">
                <a:latin typeface="Times"/>
                <a:cs typeface="Times"/>
              </a:rPr>
              <a:t> </a:t>
            </a:r>
            <a:r>
              <a:rPr lang="en-US" dirty="0" smtClean="0">
                <a:latin typeface="Times"/>
                <a:cs typeface="Times"/>
              </a:rPr>
              <a:t>by William </a:t>
            </a:r>
            <a:r>
              <a:rPr lang="en-US" dirty="0" smtClean="0">
                <a:latin typeface="Times"/>
                <a:cs typeface="Times"/>
              </a:rPr>
              <a:t>Wordsworth</a:t>
            </a:r>
            <a:r>
              <a:rPr lang="en-US" dirty="0" smtClean="0">
                <a:latin typeface="Times"/>
                <a:cs typeface="Times"/>
              </a:rPr>
              <a:t> </a:t>
            </a:r>
            <a:r>
              <a:rPr lang="en-US" dirty="0" smtClean="0">
                <a:latin typeface="Times"/>
                <a:cs typeface="Times"/>
              </a:rPr>
              <a:t>(1798)</a:t>
            </a:r>
            <a:endParaRPr lang="en-US" dirty="0" smtClean="0">
              <a:latin typeface="Times"/>
              <a:cs typeface="Times"/>
            </a:endParaRPr>
          </a:p>
          <a:p>
            <a:pPr algn="just"/>
            <a:r>
              <a:rPr lang="en-US" i="1" u="sng" dirty="0" smtClean="0">
                <a:latin typeface="Times"/>
                <a:cs typeface="Times"/>
              </a:rPr>
              <a:t>Stanzas Written In Dejection Near Naples</a:t>
            </a:r>
            <a:r>
              <a:rPr lang="en-US" dirty="0" smtClean="0">
                <a:latin typeface="Times"/>
                <a:cs typeface="Times"/>
              </a:rPr>
              <a:t> by Percy </a:t>
            </a:r>
            <a:r>
              <a:rPr lang="en-US" dirty="0" smtClean="0">
                <a:latin typeface="Times"/>
                <a:cs typeface="Times"/>
              </a:rPr>
              <a:t>Shelley (1818)</a:t>
            </a:r>
            <a:endParaRPr lang="en-US" i="1" u="sng" dirty="0" smtClean="0">
              <a:latin typeface="Times"/>
              <a:cs typeface="Times"/>
            </a:endParaRPr>
          </a:p>
          <a:p>
            <a:pPr algn="just"/>
            <a:endParaRPr lang="en-US" i="1" u="sng" dirty="0">
              <a:latin typeface="Times"/>
              <a:cs typeface="Time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t"/>
          <a:lstStyle/>
          <a:p>
            <a:pPr algn="just"/>
            <a:r>
              <a:rPr lang="en-US" dirty="0" smtClean="0">
                <a:latin typeface="Times"/>
                <a:cs typeface="Times"/>
              </a:rPr>
              <a:t>To the Romantics, expressing themselves were significant. </a:t>
            </a:r>
          </a:p>
          <a:p>
            <a:pPr algn="just"/>
            <a:r>
              <a:rPr lang="en-US" dirty="0" smtClean="0">
                <a:latin typeface="Times"/>
                <a:cs typeface="Times"/>
              </a:rPr>
              <a:t>Expressions were shown through art, music, literature, poetry, drama and philosophy.</a:t>
            </a:r>
          </a:p>
          <a:p>
            <a:pPr algn="just"/>
            <a:r>
              <a:rPr lang="en-US" dirty="0" smtClean="0">
                <a:latin typeface="Times"/>
                <a:cs typeface="Times"/>
              </a:rPr>
              <a:t>For the Romantics, they believed that the </a:t>
            </a:r>
            <a:r>
              <a:rPr lang="en-US" u="sng" dirty="0" smtClean="0">
                <a:latin typeface="Times"/>
                <a:cs typeface="Times"/>
              </a:rPr>
              <a:t>fundamental key to creating art was the imagination.  </a:t>
            </a:r>
          </a:p>
          <a:p>
            <a:pPr algn="just"/>
            <a:endParaRPr lang="en-US" dirty="0" smtClean="0">
              <a:latin typeface="Times"/>
              <a:cs typeface="Time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cap="all" dirty="0" smtClean="0">
                <a:solidFill>
                  <a:schemeClr val="accent4"/>
                </a:solidFill>
              </a:rPr>
              <a:t>Imagination</a:t>
            </a:r>
            <a:endParaRPr lang="en-US" b="1" cap="all" dirty="0">
              <a:solidFill>
                <a:schemeClr val="accent4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en-US" dirty="0" smtClean="0">
                <a:latin typeface="Times"/>
                <a:cs typeface="Times"/>
              </a:rPr>
              <a:t>William Blake claims, “The eternal body of man is the imagination.”</a:t>
            </a:r>
          </a:p>
          <a:p>
            <a:pPr algn="just"/>
            <a:r>
              <a:rPr lang="en-US" dirty="0" smtClean="0">
                <a:latin typeface="Times"/>
                <a:cs typeface="Times"/>
              </a:rPr>
              <a:t>In Book XIII of </a:t>
            </a:r>
            <a:r>
              <a:rPr lang="en-US" u="sng" dirty="0" smtClean="0">
                <a:latin typeface="Times"/>
                <a:cs typeface="Times"/>
              </a:rPr>
              <a:t>The Prelude</a:t>
            </a:r>
            <a:r>
              <a:rPr lang="en-US" dirty="0" smtClean="0">
                <a:latin typeface="Times"/>
                <a:cs typeface="Times"/>
              </a:rPr>
              <a:t>, written by William Wordsworth, he states, “Imagination has been our theme.”</a:t>
            </a:r>
            <a:endParaRPr lang="en-US" dirty="0">
              <a:latin typeface="Times"/>
              <a:cs typeface="Time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cap="all" dirty="0" smtClean="0">
                <a:solidFill>
                  <a:srgbClr val="8064A2"/>
                </a:solidFill>
                <a:latin typeface="Times"/>
                <a:cs typeface="Times"/>
              </a:rPr>
              <a:t>Imagination </a:t>
            </a:r>
            <a:endParaRPr lang="en-US" b="1" cap="all" dirty="0">
              <a:solidFill>
                <a:srgbClr val="8064A2"/>
              </a:solidFill>
              <a:latin typeface="Times"/>
              <a:cs typeface="Times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70674"/>
            <a:ext cx="8229600" cy="4525963"/>
          </a:xfrm>
        </p:spPr>
        <p:txBody>
          <a:bodyPr anchor="t"/>
          <a:lstStyle/>
          <a:p>
            <a:pPr>
              <a:buNone/>
            </a:pPr>
            <a:r>
              <a:rPr lang="en-US" sz="4800" dirty="0" smtClean="0">
                <a:solidFill>
                  <a:srgbClr val="C0504D"/>
                </a:solidFill>
                <a:latin typeface="Times"/>
                <a:cs typeface="Times"/>
              </a:rPr>
              <a:t>1. Reminiscence</a:t>
            </a:r>
            <a:endParaRPr lang="en-US" sz="4800" dirty="0" smtClean="0">
              <a:latin typeface="Times"/>
              <a:cs typeface="Times"/>
            </a:endParaRPr>
          </a:p>
          <a:p>
            <a:pPr>
              <a:buNone/>
            </a:pPr>
            <a:r>
              <a:rPr lang="en-US" sz="4800" dirty="0" smtClean="0">
                <a:solidFill>
                  <a:srgbClr val="C0504D"/>
                </a:solidFill>
                <a:latin typeface="Times"/>
                <a:cs typeface="Times"/>
              </a:rPr>
              <a:t>2. Creativity </a:t>
            </a:r>
            <a:endParaRPr lang="en-US" sz="4800" dirty="0" smtClean="0">
              <a:latin typeface="Times"/>
              <a:cs typeface="Times"/>
              <a:sym typeface="Wingdings"/>
            </a:endParaRPr>
          </a:p>
          <a:p>
            <a:pPr>
              <a:buNone/>
            </a:pPr>
            <a:r>
              <a:rPr lang="en-US" sz="4800" dirty="0" smtClean="0">
                <a:solidFill>
                  <a:schemeClr val="accent2"/>
                </a:solidFill>
                <a:latin typeface="Times"/>
                <a:cs typeface="Times"/>
                <a:sym typeface="Wingdings"/>
              </a:rPr>
              <a:t>3. Contemplation</a:t>
            </a:r>
            <a:endParaRPr lang="en-US" sz="4800" dirty="0" smtClean="0">
              <a:latin typeface="Times"/>
              <a:cs typeface="Times"/>
              <a:sym typeface="Wingdings"/>
            </a:endParaRPr>
          </a:p>
          <a:p>
            <a:pPr algn="just"/>
            <a:endParaRPr lang="en-US" dirty="0" smtClean="0">
              <a:solidFill>
                <a:schemeClr val="accent2"/>
              </a:solidFill>
              <a:latin typeface="Times"/>
              <a:cs typeface="Times"/>
            </a:endParaRPr>
          </a:p>
          <a:p>
            <a:pPr algn="just"/>
            <a:endParaRPr lang="en-US" dirty="0" smtClean="0">
              <a:latin typeface="Times"/>
              <a:cs typeface="Times"/>
            </a:endParaRPr>
          </a:p>
          <a:p>
            <a:pPr algn="just"/>
            <a:endParaRPr lang="en-US" dirty="0" smtClean="0">
              <a:latin typeface="Times"/>
              <a:cs typeface="Times"/>
            </a:endParaRPr>
          </a:p>
          <a:p>
            <a:pPr algn="just"/>
            <a:endParaRPr lang="en-US" dirty="0" smtClean="0">
              <a:latin typeface="Times"/>
              <a:cs typeface="Times"/>
            </a:endParaRPr>
          </a:p>
          <a:p>
            <a:pPr algn="just"/>
            <a:endParaRPr lang="en-US" dirty="0">
              <a:latin typeface="Times"/>
              <a:cs typeface="Time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algn="ctr">
              <a:buNone/>
            </a:pPr>
            <a:r>
              <a:rPr lang="en-US" sz="6000" dirty="0" smtClean="0">
                <a:solidFill>
                  <a:schemeClr val="accent5"/>
                </a:solidFill>
                <a:latin typeface="Times"/>
                <a:cs typeface="Times"/>
              </a:rPr>
              <a:t>Imagination is possible through nature.</a:t>
            </a:r>
          </a:p>
          <a:p>
            <a:endParaRPr lang="en-US" dirty="0">
              <a:latin typeface="Times"/>
              <a:cs typeface="Time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cap="all" dirty="0" smtClean="0">
                <a:solidFill>
                  <a:schemeClr val="accent4"/>
                </a:solidFill>
              </a:rPr>
              <a:t>Nature</a:t>
            </a:r>
            <a:endParaRPr lang="en-US" b="1" cap="all" dirty="0">
              <a:solidFill>
                <a:schemeClr val="accent4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84092" y="1417638"/>
            <a:ext cx="4991100" cy="2542183"/>
          </a:xfrm>
        </p:spPr>
        <p:txBody>
          <a:bodyPr>
            <a:normAutofit fontScale="92500" lnSpcReduction="20000"/>
          </a:bodyPr>
          <a:lstStyle/>
          <a:p>
            <a:pPr algn="just"/>
            <a:r>
              <a:rPr lang="en-US" dirty="0" smtClean="0">
                <a:latin typeface="Times"/>
                <a:cs typeface="Times"/>
              </a:rPr>
              <a:t>Nature: noun </a:t>
            </a:r>
            <a:r>
              <a:rPr lang="en-US" dirty="0" smtClean="0">
                <a:solidFill>
                  <a:schemeClr val="accent1">
                    <a:lumMod val="75000"/>
                  </a:schemeClr>
                </a:solidFill>
                <a:latin typeface="Times"/>
                <a:cs typeface="Times"/>
              </a:rPr>
              <a:t>1.</a:t>
            </a:r>
            <a:r>
              <a:rPr lang="en-US" dirty="0" smtClean="0">
                <a:latin typeface="Times"/>
                <a:cs typeface="Times"/>
              </a:rPr>
              <a:t> the physical world, including plants, animals, the landscape, and natural phenomena, as opposed to people or things made be people. </a:t>
            </a:r>
          </a:p>
          <a:p>
            <a:endParaRPr lang="en-US" dirty="0" smtClean="0">
              <a:solidFill>
                <a:schemeClr val="accent1">
                  <a:lumMod val="75000"/>
                </a:schemeClr>
              </a:solidFill>
              <a:latin typeface="Times"/>
              <a:cs typeface="Times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092" y="4133857"/>
            <a:ext cx="4813786" cy="2291277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80023" y="1417638"/>
            <a:ext cx="3511608" cy="49955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en-US" b="1" cap="all" dirty="0" smtClean="0">
                <a:solidFill>
                  <a:schemeClr val="accent2"/>
                </a:solidFill>
                <a:latin typeface="Times"/>
                <a:cs typeface="Times"/>
              </a:rPr>
              <a:t>Obvious Nature</a:t>
            </a:r>
          </a:p>
          <a:p>
            <a:pPr algn="ctr">
              <a:buNone/>
            </a:pPr>
            <a:r>
              <a:rPr lang="en-US" dirty="0" smtClean="0">
                <a:latin typeface="Times"/>
                <a:cs typeface="Times"/>
              </a:rPr>
              <a:t>- Lines Written In Early Spring</a:t>
            </a:r>
          </a:p>
          <a:p>
            <a:pPr algn="ctr">
              <a:buNone/>
            </a:pPr>
            <a:endParaRPr lang="en-US" cap="all" dirty="0" smtClean="0">
              <a:latin typeface="Times"/>
              <a:cs typeface="Times"/>
            </a:endParaRPr>
          </a:p>
          <a:p>
            <a:pPr algn="ctr">
              <a:buNone/>
            </a:pPr>
            <a:r>
              <a:rPr lang="en-US" b="1" cap="all" dirty="0" smtClean="0">
                <a:solidFill>
                  <a:srgbClr val="C0504D"/>
                </a:solidFill>
                <a:latin typeface="Times"/>
                <a:cs typeface="Times"/>
              </a:rPr>
              <a:t>Subtle Nature</a:t>
            </a:r>
          </a:p>
          <a:p>
            <a:pPr algn="ctr">
              <a:buNone/>
            </a:pPr>
            <a:r>
              <a:rPr lang="en-US" cap="all" dirty="0" smtClean="0">
                <a:latin typeface="Times"/>
                <a:cs typeface="Times"/>
              </a:rPr>
              <a:t>- F</a:t>
            </a:r>
            <a:r>
              <a:rPr lang="en-US" dirty="0" smtClean="0">
                <a:latin typeface="Times"/>
                <a:cs typeface="Times"/>
              </a:rPr>
              <a:t>rost At Midnight</a:t>
            </a:r>
            <a:endParaRPr lang="en-US" cap="all" dirty="0">
              <a:latin typeface="Times"/>
              <a:cs typeface="Times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034143" y="217713"/>
            <a:ext cx="7315200" cy="369332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latin typeface="Times" pitchFamily="18" charset="0"/>
              </a:rPr>
              <a:t>Imagination is possible through Nature</a:t>
            </a:r>
            <a:endParaRPr lang="en-US" dirty="0">
              <a:latin typeface="Times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>
            <a:normAutofit/>
          </a:bodyPr>
          <a:lstStyle/>
          <a:p>
            <a:pPr algn="ctr">
              <a:buNone/>
            </a:pPr>
            <a:r>
              <a:rPr lang="en-US" sz="6000" dirty="0" smtClean="0">
                <a:solidFill>
                  <a:srgbClr val="4BACC6"/>
                </a:solidFill>
                <a:latin typeface="Times"/>
                <a:cs typeface="Times"/>
              </a:rPr>
              <a:t>Imagination is possible through emotions.</a:t>
            </a:r>
            <a:endParaRPr lang="en-US" sz="6000" dirty="0">
              <a:solidFill>
                <a:srgbClr val="4BACC6"/>
              </a:solidFill>
              <a:latin typeface="Times"/>
              <a:cs typeface="Time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09"/>
  <p:tag name="MMPROD_UIDATA" val="&lt;database version=&quot;7.0&quot;&gt;&lt;object type=&quot;1&quot; unique_id=&quot;10001&quot;&gt;&lt;object type=&quot;8&quot; unique_id=&quot;10002&quot;&gt;&lt;/object&gt;&lt;object type=&quot;2&quot; unique_id=&quot;10003&quot;&gt;&lt;object type=&quot;3&quot; unique_id=&quot;10004&quot;&gt;&lt;property id=&quot;20148&quot; value=&quot;5&quot;/&gt;&lt;property id=&quot;20300&quot; value=&quot;Slide 1 - &amp;quot;Romanticism&amp;quot;&quot;/&gt;&lt;property id=&quot;20307&quot; value=&quot;256&quot;/&gt;&lt;/object&gt;&lt;object type=&quot;3&quot; unique_id=&quot;10005&quot;&gt;&lt;property id=&quot;20148&quot; value=&quot;5&quot;/&gt;&lt;property id=&quot;20300&quot; value=&quot;Slide 2 - &amp;quot;Selected Texts&amp;quot;&quot;/&gt;&lt;property id=&quot;20307&quot; value=&quot;257&quot;/&gt;&lt;/object&gt;&lt;object type=&quot;3&quot; unique_id=&quot;10006&quot;&gt;&lt;property id=&quot;20148&quot; value=&quot;5&quot;/&gt;&lt;property id=&quot;20300&quot; value=&quot;Slide 3&quot;/&gt;&lt;property id=&quot;20307&quot; value=&quot;263&quot;/&gt;&lt;/object&gt;&lt;object type=&quot;3&quot; unique_id=&quot;10007&quot;&gt;&lt;property id=&quot;20148&quot; value=&quot;5&quot;/&gt;&lt;property id=&quot;20300&quot; value=&quot;Slide 4 - &amp;quot;Imagination&amp;quot;&quot;/&gt;&lt;property id=&quot;20307&quot; value=&quot;264&quot;/&gt;&lt;/object&gt;&lt;object type=&quot;3&quot; unique_id=&quot;10008&quot;&gt;&lt;property id=&quot;20148&quot; value=&quot;5&quot;/&gt;&lt;property id=&quot;20300&quot; value=&quot;Slide 5 - &amp;quot;Imagination &amp;quot;&quot;/&gt;&lt;property id=&quot;20307&quot; value=&quot;265&quot;/&gt;&lt;/object&gt;&lt;object type=&quot;3&quot; unique_id=&quot;10009&quot;&gt;&lt;property id=&quot;20148&quot; value=&quot;5&quot;/&gt;&lt;property id=&quot;20300&quot; value=&quot;Slide 6&quot;/&gt;&lt;property id=&quot;20307&quot; value=&quot;275&quot;/&gt;&lt;/object&gt;&lt;object type=&quot;3&quot; unique_id=&quot;10010&quot;&gt;&lt;property id=&quot;20148&quot; value=&quot;5&quot;/&gt;&lt;property id=&quot;20300&quot; value=&quot;Slide 7 - &amp;quot;Nature&amp;quot;&quot;/&gt;&lt;property id=&quot;20307&quot; value=&quot;276&quot;/&gt;&lt;/object&gt;&lt;object type=&quot;3&quot; unique_id=&quot;10011&quot;&gt;&lt;property id=&quot;20148&quot; value=&quot;5&quot;/&gt;&lt;property id=&quot;20300&quot; value=&quot;Slide 8&quot;/&gt;&lt;property id=&quot;20307&quot; value=&quot;280&quot;/&gt;&lt;/object&gt;&lt;object type=&quot;3&quot; unique_id=&quot;10012&quot;&gt;&lt;property id=&quot;20148&quot; value=&quot;5&quot;/&gt;&lt;property id=&quot;20300&quot; value=&quot;Slide 9&quot;/&gt;&lt;property id=&quot;20307&quot; value=&quot;278&quot;/&gt;&lt;/object&gt;&lt;object type=&quot;3&quot; unique_id=&quot;10013&quot;&gt;&lt;property id=&quot;20148&quot; value=&quot;5&quot;/&gt;&lt;property id=&quot;20300&quot; value=&quot;Slide 10 - &amp;quot;Emotion&amp;quot;&quot;/&gt;&lt;property id=&quot;20307&quot; value=&quot;277&quot;/&gt;&lt;/object&gt;&lt;object type=&quot;3&quot; unique_id=&quot;10014&quot;&gt;&lt;property id=&quot;20148&quot; value=&quot;5&quot;/&gt;&lt;property id=&quot;20300&quot; value=&quot;Slide 11&quot;/&gt;&lt;property id=&quot;20307&quot; value=&quot;281&quot;/&gt;&lt;/object&gt;&lt;object type=&quot;3&quot; unique_id=&quot;10015&quot;&gt;&lt;property id=&quot;20148&quot; value=&quot;5&quot;/&gt;&lt;property id=&quot;20300&quot; value=&quot;Slide 12&quot;/&gt;&lt;property id=&quot;20307&quot; value=&quot;268&quot;/&gt;&lt;/object&gt;&lt;object type=&quot;3&quot; unique_id=&quot;10016&quot;&gt;&lt;property id=&quot;20148&quot; value=&quot;5&quot;/&gt;&lt;property id=&quot;20300&quot; value=&quot;Slide 13&quot;/&gt;&lt;property id=&quot;20307&quot; value=&quot;269&quot;/&gt;&lt;/object&gt;&lt;object type=&quot;3&quot; unique_id=&quot;10017&quot;&gt;&lt;property id=&quot;20148&quot; value=&quot;5&quot;/&gt;&lt;property id=&quot;20300&quot; value=&quot;Slide 14&quot;/&gt;&lt;property id=&quot;20307&quot; value=&quot;270&quot;/&gt;&lt;/object&gt;&lt;object type=&quot;3&quot; unique_id=&quot;10018&quot;&gt;&lt;property id=&quot;20148&quot; value=&quot;5&quot;/&gt;&lt;property id=&quot;20300&quot; value=&quot;Slide 15&quot;/&gt;&lt;property id=&quot;20307&quot; value=&quot;271&quot;/&gt;&lt;/object&gt;&lt;/object&gt;&lt;/object&gt;&lt;/database&gt;"/>
  <p:tag name="SECTOMILLISECCONVERTED" val="1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1382</TotalTime>
  <Words>314</Words>
  <Application>Microsoft Office PowerPoint</Application>
  <PresentationFormat>On-screen Show (4:3)</PresentationFormat>
  <Paragraphs>47</Paragraphs>
  <Slides>15</Slides>
  <Notes>4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6" baseType="lpstr">
      <vt:lpstr>Office Theme</vt:lpstr>
      <vt:lpstr>Romanticism</vt:lpstr>
      <vt:lpstr>Selected Texts</vt:lpstr>
      <vt:lpstr>Slide 3</vt:lpstr>
      <vt:lpstr>Imagination</vt:lpstr>
      <vt:lpstr>Imagination </vt:lpstr>
      <vt:lpstr>Slide 6</vt:lpstr>
      <vt:lpstr>Nature</vt:lpstr>
      <vt:lpstr>Slide 8</vt:lpstr>
      <vt:lpstr>Slide 9</vt:lpstr>
      <vt:lpstr>Emotion</vt:lpstr>
      <vt:lpstr>Slide 11</vt:lpstr>
      <vt:lpstr>Slide 12</vt:lpstr>
      <vt:lpstr>Slide 13</vt:lpstr>
      <vt:lpstr>Slide 14</vt:lpstr>
      <vt:lpstr>Slide 15</vt:lpstr>
    </vt:vector>
  </TitlesOfParts>
  <Company>office mac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Romanticism</dc:title>
  <dc:creator>gloria cho</dc:creator>
  <cp:lastModifiedBy>gloria.cho1</cp:lastModifiedBy>
  <cp:revision>45</cp:revision>
  <dcterms:created xsi:type="dcterms:W3CDTF">2011-02-10T07:54:06Z</dcterms:created>
  <dcterms:modified xsi:type="dcterms:W3CDTF">2011-02-11T03:10:48Z</dcterms:modified>
</cp:coreProperties>
</file>